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87" r:id="rId4"/>
    <p:sldId id="285" r:id="rId5"/>
    <p:sldId id="286" r:id="rId6"/>
    <p:sldId id="289" r:id="rId7"/>
    <p:sldId id="257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94" r:id="rId20"/>
    <p:sldId id="296" r:id="rId21"/>
    <p:sldId id="271" r:id="rId22"/>
    <p:sldId id="280" r:id="rId23"/>
    <p:sldId id="28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CFA8-F0FF-4483-83FE-3F90769666F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1C65-3DFA-4414-A2D3-5906F1946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9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47930-927B-441F-823C-634764029A38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66C0-05BA-4BAB-862C-0F0999648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8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8CC6-FFA7-4C8F-AFAB-C607292939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68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2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47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15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95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43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85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8303-EE2F-4109-B37E-8FF5CD0932B4}" type="datetimeFigureOut">
              <a:rPr lang="en-GB" smtClean="0"/>
              <a:t>06/11/2018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B961-FA20-4E85-B1BD-04188B0F14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09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ed.org.uk/" TargetMode="External"/><Relationship Id="rId2" Type="http://schemas.openxmlformats.org/officeDocument/2006/relationships/hyperlink" Target="http://www.starfal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" TargetMode="External"/><Relationship Id="rId4" Type="http://schemas.openxmlformats.org/officeDocument/2006/relationships/hyperlink" Target="http://www.bbc.co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Scotstoun Primary School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400800" cy="381642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Welcome to Primary 1 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November  2018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14096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240360" cy="282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13113"/>
            <a:ext cx="2784309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6239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Nursery Rhymes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children have been introduced to a different nursery rhyme every day.</a:t>
            </a:r>
          </a:p>
          <a:p>
            <a:r>
              <a:rPr lang="en-GB" dirty="0" smtClean="0">
                <a:latin typeface="Comic Sans MS" pitchFamily="66" charset="0"/>
              </a:rPr>
              <a:t>The children are encouraged to join in with the rhyme.</a:t>
            </a:r>
          </a:p>
          <a:p>
            <a:r>
              <a:rPr lang="en-GB" dirty="0" smtClean="0">
                <a:latin typeface="Comic Sans MS" pitchFamily="66" charset="0"/>
              </a:rPr>
              <a:t>The children are asked to identify the rhyming words.</a:t>
            </a:r>
          </a:p>
          <a:p>
            <a:r>
              <a:rPr lang="en-GB" dirty="0" smtClean="0">
                <a:latin typeface="Comic Sans MS" pitchFamily="66" charset="0"/>
              </a:rPr>
              <a:t>The children are asked to give other examples of words that rhyme.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12817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Rhyming homework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608512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Read 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rhymes with your child and encourage them to join in.</a:t>
            </a:r>
          </a:p>
          <a:p>
            <a:r>
              <a:rPr lang="en-GB" dirty="0" smtClean="0">
                <a:latin typeface="Comic Sans MS" pitchFamily="66" charset="0"/>
              </a:rPr>
              <a:t>As you read leave out the rhyming word and ask your child what comes next.</a:t>
            </a:r>
          </a:p>
          <a:p>
            <a:r>
              <a:rPr lang="en-GB" dirty="0" smtClean="0">
                <a:latin typeface="Comic Sans MS" pitchFamily="66" charset="0"/>
              </a:rPr>
              <a:t>Reinforce by saying ‘well done ………….. </a:t>
            </a:r>
            <a:r>
              <a:rPr lang="en-GB" dirty="0">
                <a:latin typeface="Comic Sans MS" pitchFamily="66" charset="0"/>
              </a:rPr>
              <a:t>r</a:t>
            </a:r>
            <a:r>
              <a:rPr lang="en-GB" dirty="0" smtClean="0">
                <a:latin typeface="Comic Sans MS" pitchFamily="66" charset="0"/>
              </a:rPr>
              <a:t>hymes with ………….</a:t>
            </a:r>
          </a:p>
          <a:p>
            <a:r>
              <a:rPr lang="en-GB" dirty="0" smtClean="0">
                <a:latin typeface="Comic Sans MS" pitchFamily="66" charset="0"/>
              </a:rPr>
              <a:t>Play rhyming games – I’m thinking of a word that rhymes with …………..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3" y="226827"/>
            <a:ext cx="1308081" cy="148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43" y="110224"/>
            <a:ext cx="1722528" cy="17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Phonics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3" y="2204864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Phonics is a method of teaching young children to read and spell.</a:t>
            </a:r>
          </a:p>
          <a:p>
            <a:r>
              <a:rPr lang="en-GB" dirty="0" smtClean="0">
                <a:latin typeface="Comic Sans MS" pitchFamily="66" charset="0"/>
              </a:rPr>
              <a:t>Children are taught to read and pronounce words by learning to associate letters or letter groups with the sounds they represent.</a:t>
            </a:r>
          </a:p>
          <a:p>
            <a:r>
              <a:rPr lang="en-GB" dirty="0" smtClean="0">
                <a:latin typeface="Comic Sans MS" pitchFamily="66" charset="0"/>
              </a:rPr>
              <a:t>There are 26 letters in the English alphabet but over 40 speech sounds.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30480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9500"/>
            <a:ext cx="1831348" cy="18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1125538"/>
            <a:ext cx="7705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>
                <a:latin typeface="Comic Sans MS" pitchFamily="66" charset="0"/>
              </a:rPr>
              <a:t>Are you smarter than a 5 year old 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58888" y="4365625"/>
            <a:ext cx="66976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CC0000"/>
                </a:solidFill>
              </a:rPr>
              <a:t>  </a:t>
            </a:r>
            <a:r>
              <a:rPr lang="en-GB" sz="4400" dirty="0">
                <a:solidFill>
                  <a:srgbClr val="CC0000"/>
                </a:solidFill>
                <a:latin typeface="Comic Sans MS" pitchFamily="66" charset="0"/>
              </a:rPr>
              <a:t>The Big Phonics Quiz</a:t>
            </a:r>
          </a:p>
        </p:txBody>
      </p:sp>
    </p:spTree>
    <p:extLst>
      <p:ext uri="{BB962C8B-B14F-4D97-AF65-F5344CB8AC3E}">
        <p14:creationId xmlns:p14="http://schemas.microsoft.com/office/powerpoint/2010/main" val="69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GB" dirty="0">
                <a:solidFill>
                  <a:srgbClr val="CC0000"/>
                </a:solidFill>
                <a:latin typeface="Comic Sans MS" pitchFamily="66" charset="0"/>
              </a:rPr>
              <a:t>The Big Phonic Quiz</a:t>
            </a:r>
            <a:r>
              <a:rPr lang="en-GB" dirty="0">
                <a:latin typeface="Comic Sans MS" pitchFamily="66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How many letters or combinations of letters make the long sound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o </a:t>
            </a:r>
            <a:r>
              <a:rPr lang="en-GB" sz="2400" dirty="0">
                <a:latin typeface="Comic Sans MS" pitchFamily="66" charset="0"/>
              </a:rPr>
              <a:t>(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as in “toe” ) in English ?</a:t>
            </a:r>
          </a:p>
          <a:p>
            <a:pPr marL="609600" indent="-609600"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What is a syllable ?</a:t>
            </a:r>
          </a:p>
          <a:p>
            <a:pPr marL="609600" indent="-609600"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How many syllables are there in the word </a:t>
            </a:r>
          </a:p>
          <a:p>
            <a:pPr marL="609600" indent="-609600">
              <a:buFontTx/>
              <a:buNone/>
            </a:pP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     pig </a:t>
            </a:r>
            <a:r>
              <a:rPr lang="en-GB" sz="2400" dirty="0">
                <a:latin typeface="Comic Sans MS" pitchFamily="66" charset="0"/>
              </a:rPr>
              <a:t>?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>
                <a:latin typeface="Comic Sans MS" pitchFamily="66" charset="0"/>
              </a:rPr>
              <a:t>What is a phoneme ?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>
                <a:latin typeface="Comic Sans MS" pitchFamily="66" charset="0"/>
              </a:rPr>
              <a:t>How many phonemes are there in the words –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cat , chat , fish , stick and blue </a:t>
            </a:r>
            <a:r>
              <a:rPr lang="en-GB" sz="2400" dirty="0">
                <a:latin typeface="Comic Sans MS" pitchFamily="66" charset="0"/>
              </a:rPr>
              <a:t>?</a:t>
            </a:r>
          </a:p>
          <a:p>
            <a:pPr marL="609600" indent="-609600">
              <a:buFontTx/>
              <a:buAutoNum type="arabicPeriod" startAt="4"/>
            </a:pPr>
            <a:r>
              <a:rPr lang="en-GB" sz="2400" dirty="0">
                <a:latin typeface="Comic Sans MS" pitchFamily="66" charset="0"/>
              </a:rPr>
              <a:t>Identify the consonant blends in the words –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fist , slip , shred and prod </a:t>
            </a:r>
            <a:r>
              <a:rPr lang="en-GB" sz="2400" dirty="0"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3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C0000"/>
                </a:solidFill>
                <a:latin typeface="Comic Sans MS" pitchFamily="66" charset="0"/>
              </a:rPr>
              <a:t>How well did you do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6 ways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– “o” as in over , “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oa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” as in oatmeal , “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oe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” as in toe , “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ow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” as in blow , “o” plus a consonant and silent “e” as in bone and “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ough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” as in though.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A syllable is a word or part of a word that contains one vowel sound.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A phoneme is the smallest unit of sound.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400" dirty="0">
                <a:latin typeface="Comic Sans MS" pitchFamily="66" charset="0"/>
              </a:rPr>
              <a:t>Cat = 3 (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c , a , t</a:t>
            </a:r>
            <a:r>
              <a:rPr lang="en-GB" sz="2400" dirty="0">
                <a:latin typeface="Comic Sans MS" pitchFamily="66" charset="0"/>
              </a:rPr>
              <a:t> )    Chat = 3 (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ch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, a , t</a:t>
            </a:r>
            <a:r>
              <a:rPr lang="en-GB" sz="2400" dirty="0">
                <a:latin typeface="Comic Sans MS" pitchFamily="66" charset="0"/>
              </a:rPr>
              <a:t> )  Fish = 3 (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f</a:t>
            </a:r>
            <a:r>
              <a:rPr lang="en-GB" sz="2400" dirty="0">
                <a:latin typeface="Comic Sans MS" pitchFamily="66" charset="0"/>
              </a:rPr>
              <a:t> ,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,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sh</a:t>
            </a:r>
            <a:r>
              <a:rPr lang="en-GB" sz="2400" dirty="0">
                <a:latin typeface="Comic Sans MS" pitchFamily="66" charset="0"/>
              </a:rPr>
              <a:t> )    Stick = 4  (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s , t ,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, k</a:t>
            </a:r>
            <a:r>
              <a:rPr lang="en-GB" sz="2400" dirty="0">
                <a:latin typeface="Comic Sans MS" pitchFamily="66" charset="0"/>
              </a:rPr>
              <a:t> )   Blue = 3 ( 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b , l,</a:t>
            </a:r>
            <a:r>
              <a:rPr lang="en-GB" sz="2400" dirty="0">
                <a:latin typeface="Comic Sans MS" pitchFamily="66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dirty="0">
                <a:latin typeface="Comic Sans MS" pitchFamily="66" charset="0"/>
              </a:rPr>
              <a:t>       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oo</a:t>
            </a:r>
            <a:r>
              <a:rPr lang="en-GB" sz="2400" dirty="0">
                <a:latin typeface="Comic Sans MS" pitchFamily="66" charset="0"/>
              </a:rPr>
              <a:t> 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400" dirty="0">
                <a:latin typeface="Comic Sans MS" pitchFamily="66" charset="0"/>
              </a:rPr>
              <a:t>6.   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st</a:t>
            </a:r>
            <a:r>
              <a:rPr lang="en-GB" sz="2400" dirty="0">
                <a:latin typeface="Comic Sans MS" pitchFamily="66" charset="0"/>
              </a:rPr>
              <a:t> in fist  , 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sl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in slip  ,  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shr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in shred   and  </a:t>
            </a:r>
            <a:r>
              <a:rPr lang="en-GB" sz="2400" dirty="0" err="1">
                <a:solidFill>
                  <a:srgbClr val="CC0000"/>
                </a:solidFill>
                <a:latin typeface="Comic Sans MS" pitchFamily="66" charset="0"/>
              </a:rPr>
              <a:t>pl</a:t>
            </a:r>
            <a:r>
              <a:rPr lang="en-GB" sz="24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in plod.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C0000"/>
                </a:solidFill>
                <a:latin typeface="Comic Sans MS" pitchFamily="66" charset="0"/>
              </a:rPr>
              <a:t>Congratulations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pic>
        <p:nvPicPr>
          <p:cNvPr id="7172" name="Picture 4" descr="MCj039748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4321175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Jolly Phonics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201612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550" y="2492375"/>
            <a:ext cx="7200900" cy="309721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itchFamily="66" charset="0"/>
              </a:rPr>
              <a:t>Jolly Phonics is a resource we use in school to </a:t>
            </a:r>
            <a:r>
              <a:rPr lang="en-GB" sz="2400" dirty="0" smtClean="0">
                <a:latin typeface="Comic Sans MS" pitchFamily="66" charset="0"/>
              </a:rPr>
              <a:t>teach phonics</a:t>
            </a:r>
            <a:r>
              <a:rPr lang="en-GB" sz="2400" dirty="0">
                <a:latin typeface="Comic Sans MS" pitchFamily="66" charset="0"/>
              </a:rPr>
              <a:t>. </a:t>
            </a:r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It introduces the children to the letter sounds in </a:t>
            </a:r>
            <a:r>
              <a:rPr lang="en-GB" sz="2400" dirty="0" smtClean="0">
                <a:latin typeface="Comic Sans MS" pitchFamily="66" charset="0"/>
              </a:rPr>
              <a:t>an enjoyable </a:t>
            </a:r>
            <a:r>
              <a:rPr lang="en-GB" sz="2400" dirty="0">
                <a:latin typeface="Comic Sans MS" pitchFamily="66" charset="0"/>
              </a:rPr>
              <a:t>way through the use of characters, </a:t>
            </a:r>
            <a:r>
              <a:rPr lang="en-GB" sz="2400" dirty="0" smtClean="0">
                <a:latin typeface="Comic Sans MS" pitchFamily="66" charset="0"/>
              </a:rPr>
              <a:t>stories, rhymes </a:t>
            </a:r>
            <a:r>
              <a:rPr lang="en-GB" sz="2400" dirty="0">
                <a:latin typeface="Comic Sans MS" pitchFamily="66" charset="0"/>
              </a:rPr>
              <a:t>and actions.</a:t>
            </a:r>
          </a:p>
        </p:txBody>
      </p:sp>
    </p:spTree>
    <p:extLst>
      <p:ext uri="{BB962C8B-B14F-4D97-AF65-F5344CB8AC3E}">
        <p14:creationId xmlns:p14="http://schemas.microsoft.com/office/powerpoint/2010/main" val="7813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Learning the letter sounds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Comic Sans MS" pitchFamily="66" charset="0"/>
              </a:rPr>
              <a:t>In Jolly Phonics the </a:t>
            </a:r>
            <a:r>
              <a:rPr lang="en-GB" sz="2400" u="sng" dirty="0">
                <a:latin typeface="Comic Sans MS" pitchFamily="66" charset="0"/>
              </a:rPr>
              <a:t>42</a:t>
            </a:r>
            <a:r>
              <a:rPr lang="en-GB" sz="2400" dirty="0">
                <a:latin typeface="Comic Sans MS" pitchFamily="66" charset="0"/>
              </a:rPr>
              <a:t> sounds of the English </a:t>
            </a:r>
            <a:r>
              <a:rPr lang="en-GB" sz="2400" dirty="0" smtClean="0">
                <a:latin typeface="Comic Sans MS" pitchFamily="66" charset="0"/>
              </a:rPr>
              <a:t>Language are taught.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The sounds are in seven groups with some sounds written with </a:t>
            </a:r>
            <a:r>
              <a:rPr lang="en-GB" sz="2400" dirty="0" smtClean="0">
                <a:latin typeface="Comic Sans MS" pitchFamily="66" charset="0"/>
              </a:rPr>
              <a:t>two </a:t>
            </a:r>
            <a:r>
              <a:rPr lang="en-GB" sz="2400" dirty="0">
                <a:latin typeface="Comic Sans MS" pitchFamily="66" charset="0"/>
              </a:rPr>
              <a:t>letters such as 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ee</a:t>
            </a:r>
            <a:r>
              <a:rPr lang="en-GB" sz="2400" dirty="0">
                <a:latin typeface="Comic Sans MS" pitchFamily="66" charset="0"/>
              </a:rPr>
              <a:t> and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GB" sz="2400" i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The letters are not introduced in alphabetical order. The </a:t>
            </a:r>
            <a:r>
              <a:rPr lang="en-GB" sz="2400" dirty="0" smtClean="0">
                <a:latin typeface="Comic Sans MS" pitchFamily="66" charset="0"/>
              </a:rPr>
              <a:t>first group </a:t>
            </a:r>
            <a:r>
              <a:rPr lang="en-GB" sz="2400" dirty="0">
                <a:latin typeface="Comic Sans MS" pitchFamily="66" charset="0"/>
              </a:rPr>
              <a:t>( </a:t>
            </a:r>
            <a:r>
              <a:rPr lang="en-GB" sz="2400" dirty="0" err="1">
                <a:solidFill>
                  <a:srgbClr val="FF0000"/>
                </a:solidFill>
                <a:latin typeface="Comic Sans MS" pitchFamily="66" charset="0"/>
              </a:rPr>
              <a:t>s,a,t,i,p,n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)have been chosen because they make more </a:t>
            </a:r>
            <a:r>
              <a:rPr lang="en-GB" sz="2400" dirty="0" smtClean="0">
                <a:latin typeface="Comic Sans MS" pitchFamily="66" charset="0"/>
              </a:rPr>
              <a:t>simple </a:t>
            </a:r>
            <a:r>
              <a:rPr lang="en-GB" sz="2400" dirty="0">
                <a:latin typeface="Comic Sans MS" pitchFamily="66" charset="0"/>
              </a:rPr>
              <a:t>three letter words than any other six letters. </a:t>
            </a:r>
          </a:p>
        </p:txBody>
      </p:sp>
    </p:spTree>
    <p:extLst>
      <p:ext uri="{BB962C8B-B14F-4D97-AF65-F5344CB8AC3E}">
        <p14:creationId xmlns:p14="http://schemas.microsoft.com/office/powerpoint/2010/main" val="29565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940366" cy="3705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164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Through Play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Young people in Glasgow are developing learning and achieving through a range of play opportunities.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Playing for Real 2 – 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Glasgow’s Play Strategy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2016-2018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52" y="2996952"/>
            <a:ext cx="4187958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52" y="2996952"/>
            <a:ext cx="41879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320924" cy="5544616"/>
          </a:xfrm>
        </p:spPr>
      </p:pic>
    </p:spTree>
    <p:extLst>
      <p:ext uri="{BB962C8B-B14F-4D97-AF65-F5344CB8AC3E}">
        <p14:creationId xmlns:p14="http://schemas.microsoft.com/office/powerpoint/2010/main" val="426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In the classroom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Mrs </a:t>
            </a:r>
            <a:r>
              <a:rPr lang="en-GB" sz="4000" dirty="0" smtClean="0">
                <a:latin typeface="Comic Sans MS" pitchFamily="66" charset="0"/>
              </a:rPr>
              <a:t>Robertson &amp; Mrs Rogers</a:t>
            </a:r>
            <a:r>
              <a:rPr lang="en-GB" sz="4000" dirty="0" smtClean="0">
                <a:latin typeface="Comic Sans MS" pitchFamily="66" charset="0"/>
              </a:rPr>
              <a:t>  </a:t>
            </a:r>
            <a:r>
              <a:rPr lang="en-GB" sz="4000" dirty="0" smtClean="0">
                <a:latin typeface="Comic Sans MS" pitchFamily="66" charset="0"/>
              </a:rPr>
              <a:t>talk and </a:t>
            </a:r>
            <a:r>
              <a:rPr lang="en-GB" sz="4000" dirty="0" smtClean="0">
                <a:latin typeface="Comic Sans MS" pitchFamily="66" charset="0"/>
              </a:rPr>
              <a:t>demonstration </a:t>
            </a:r>
            <a:r>
              <a:rPr lang="en-GB" sz="4000" dirty="0" smtClean="0">
                <a:latin typeface="Comic Sans MS" pitchFamily="66" charset="0"/>
              </a:rPr>
              <a:t>of </a:t>
            </a:r>
          </a:p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c</a:t>
            </a:r>
            <a:r>
              <a:rPr lang="en-GB" sz="4000" dirty="0" smtClean="0">
                <a:latin typeface="Comic Sans MS" pitchFamily="66" charset="0"/>
              </a:rPr>
              <a:t>lass activities.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996953"/>
            <a:ext cx="6400800" cy="108012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Partnership with Parents</a:t>
            </a:r>
          </a:p>
          <a:p>
            <a:r>
              <a:rPr lang="en-GB" sz="2000" dirty="0">
                <a:solidFill>
                  <a:schemeClr val="bg1"/>
                </a:solidFill>
              </a:rPr>
              <a:t>Margaret MacIntosh and Jane Boron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413720" cy="262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Description: Glasgow City Counci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3" y="332337"/>
            <a:ext cx="625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452320" y="350270"/>
            <a:ext cx="745232" cy="5783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rtl="0">
              <a:buNone/>
            </a:pPr>
            <a:r>
              <a:rPr lang="en-GB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Comic Sans MS"/>
              </a:rPr>
              <a:t>GDSS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608" y="1556792"/>
            <a:ext cx="7357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Playing with </a:t>
            </a:r>
            <a:r>
              <a:rPr lang="en-GB" sz="5400" dirty="0" smtClean="0">
                <a:latin typeface="Comic Sans MS" panose="030F0702030302020204" pitchFamily="66" charset="0"/>
              </a:rPr>
              <a:t>Sounds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    Partnership with parents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8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Playing With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 initiative to involve parents in playing games with children to reinforce early literacy skills including phonological </a:t>
            </a:r>
            <a:r>
              <a:rPr lang="en-GB" dirty="0" smtClean="0">
                <a:latin typeface="Comic Sans MS" panose="030F0702030302020204" pitchFamily="66" charset="0"/>
              </a:rPr>
              <a:t>awareness.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712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7065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4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Word recognition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02518"/>
            <a:ext cx="8229600" cy="6142906"/>
          </a:xfrm>
        </p:spPr>
        <p:txBody>
          <a:bodyPr/>
          <a:lstStyle/>
          <a:p>
            <a:pPr>
              <a:buFontTx/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As </a:t>
            </a:r>
            <a:r>
              <a:rPr lang="en-GB" sz="2400" dirty="0">
                <a:latin typeface="Comic Sans MS" pitchFamily="66" charset="0"/>
              </a:rPr>
              <a:t>well as using phonic skills to help with reading,  </a:t>
            </a:r>
            <a:r>
              <a:rPr lang="en-GB" sz="2400" dirty="0" smtClean="0">
                <a:latin typeface="Comic Sans MS" pitchFamily="66" charset="0"/>
              </a:rPr>
              <a:t>the</a:t>
            </a:r>
          </a:p>
          <a:p>
            <a:pPr>
              <a:buFontTx/>
              <a:buNone/>
            </a:pPr>
            <a:r>
              <a:rPr lang="en-GB" sz="2400" dirty="0" smtClean="0">
                <a:latin typeface="Comic Sans MS" pitchFamily="66" charset="0"/>
              </a:rPr>
              <a:t>children in </a:t>
            </a:r>
            <a:r>
              <a:rPr lang="en-GB" sz="2400" dirty="0">
                <a:latin typeface="Comic Sans MS" pitchFamily="66" charset="0"/>
              </a:rPr>
              <a:t>Primary 1 are taught to recognise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‘character</a:t>
            </a:r>
          </a:p>
          <a:p>
            <a:pPr>
              <a:buFontTx/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ames’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and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‘common words’</a:t>
            </a:r>
          </a:p>
          <a:p>
            <a:pPr>
              <a:buFontTx/>
              <a:buNone/>
            </a:pP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The children </a:t>
            </a:r>
            <a:r>
              <a:rPr lang="en-GB" sz="2400" dirty="0">
                <a:latin typeface="Comic Sans MS" pitchFamily="66" charset="0"/>
              </a:rPr>
              <a:t>are given a set </a:t>
            </a:r>
            <a:r>
              <a:rPr lang="en-GB" sz="2400" dirty="0" smtClean="0">
                <a:latin typeface="Comic Sans MS" pitchFamily="66" charset="0"/>
              </a:rPr>
              <a:t>of flashcards featuring the character names from our </a:t>
            </a:r>
            <a:r>
              <a:rPr lang="en-GB" sz="2400" dirty="0">
                <a:latin typeface="Comic Sans MS" pitchFamily="66" charset="0"/>
              </a:rPr>
              <a:t>reading scheme. </a:t>
            </a:r>
            <a:r>
              <a:rPr lang="en-GB" sz="2400" dirty="0" smtClean="0">
                <a:latin typeface="Comic Sans MS" pitchFamily="66" charset="0"/>
              </a:rPr>
              <a:t>They should learn these at home.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The children will also be given a set of flashcards of the common words to learn.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59338" y="54451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Oxford Reading Tree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8319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Comic Sans MS" pitchFamily="66" charset="0"/>
              </a:rPr>
              <a:t>In Primary 1 </a:t>
            </a:r>
            <a:r>
              <a:rPr lang="en-GB" sz="2400" dirty="0" smtClean="0">
                <a:latin typeface="Comic Sans MS" pitchFamily="66" charset="0"/>
              </a:rPr>
              <a:t>the </a:t>
            </a:r>
            <a:r>
              <a:rPr lang="en-GB" sz="2400" dirty="0">
                <a:latin typeface="Comic Sans MS" pitchFamily="66" charset="0"/>
              </a:rPr>
              <a:t>pupils use </a:t>
            </a:r>
            <a:r>
              <a:rPr lang="en-GB" sz="2400" dirty="0" smtClean="0">
                <a:latin typeface="Comic Sans MS" pitchFamily="66" charset="0"/>
              </a:rPr>
              <a:t>a variety of reading </a:t>
            </a:r>
            <a:r>
              <a:rPr lang="en-GB" sz="2400" dirty="0">
                <a:latin typeface="Comic Sans MS" pitchFamily="66" charset="0"/>
              </a:rPr>
              <a:t>materials </a:t>
            </a:r>
            <a:r>
              <a:rPr lang="en-GB" sz="2400" dirty="0" smtClean="0">
                <a:latin typeface="Comic Sans MS" pitchFamily="66" charset="0"/>
              </a:rPr>
              <a:t>from </a:t>
            </a: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Oxford Reading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Tree.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Comic Sans MS" pitchFamily="66" charset="0"/>
              </a:rPr>
              <a:t>The scheme is divided into </a:t>
            </a:r>
            <a:r>
              <a:rPr lang="en-GB" sz="2400" dirty="0" smtClean="0">
                <a:latin typeface="Comic Sans MS" pitchFamily="66" charset="0"/>
              </a:rPr>
              <a:t>stages and most children in Primary 1 will start </a:t>
            </a:r>
            <a:r>
              <a:rPr lang="en-GB" sz="2400" dirty="0">
                <a:latin typeface="Comic Sans MS" pitchFamily="66" charset="0"/>
              </a:rPr>
              <a:t>on Stage </a:t>
            </a:r>
            <a:r>
              <a:rPr lang="en-GB" sz="2400" dirty="0" smtClean="0">
                <a:latin typeface="Comic Sans MS" pitchFamily="66" charset="0"/>
              </a:rPr>
              <a:t>1.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Most of the children will be issued with a reading book after the October week.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They will have each book for about a week.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Comic Sans MS" pitchFamily="66" charset="0"/>
              </a:rPr>
              <a:t>The children should be able to use their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honic knowledge to sound out the words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n their reading books.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17032"/>
            <a:ext cx="1512168" cy="1638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Reading books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children should bring their reading book to school everyday.</a:t>
            </a:r>
          </a:p>
          <a:p>
            <a:r>
              <a:rPr lang="en-GB" sz="2400" dirty="0" smtClean="0">
                <a:latin typeface="Comic Sans MS" pitchFamily="66" charset="0"/>
              </a:rPr>
              <a:t>The children will have a reading marker which we ask you to comment on.</a:t>
            </a:r>
          </a:p>
          <a:p>
            <a:r>
              <a:rPr lang="en-GB" sz="2400" dirty="0" smtClean="0">
                <a:latin typeface="Comic Sans MS" pitchFamily="66" charset="0"/>
              </a:rPr>
              <a:t>The teacher will use the marker to provide feedback on your child’s reading.</a:t>
            </a:r>
          </a:p>
          <a:p>
            <a:r>
              <a:rPr lang="en-GB" sz="2400" dirty="0" smtClean="0">
                <a:latin typeface="Comic Sans MS" pitchFamily="66" charset="0"/>
              </a:rPr>
              <a:t>The reading book will not be the main focus of our teaching in school.</a:t>
            </a:r>
          </a:p>
          <a:p>
            <a:r>
              <a:rPr lang="en-GB" sz="2400" dirty="0" smtClean="0">
                <a:latin typeface="Comic Sans MS" pitchFamily="66" charset="0"/>
              </a:rPr>
              <a:t>We will focus on teaching the children the tools and skills they need in order to be successful readers.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6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Helping at home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Create a reading environment / time.</a:t>
            </a:r>
          </a:p>
          <a:p>
            <a:r>
              <a:rPr lang="en-GB" sz="2400" dirty="0" smtClean="0">
                <a:latin typeface="Comic Sans MS" pitchFamily="66" charset="0"/>
              </a:rPr>
              <a:t>Listen to your child read or read the story to your child. Talk about the title, author, illustrator, pictures on the cover and inside the book.</a:t>
            </a:r>
          </a:p>
          <a:p>
            <a:r>
              <a:rPr lang="en-GB" sz="2400" dirty="0" smtClean="0">
                <a:latin typeface="Comic Sans MS" pitchFamily="66" charset="0"/>
              </a:rPr>
              <a:t>Ask your child questions about the story. Try to ask a question that has the same answer as the text on the page.</a:t>
            </a:r>
          </a:p>
          <a:p>
            <a:r>
              <a:rPr lang="en-GB" sz="2400" dirty="0" smtClean="0">
                <a:latin typeface="Comic Sans MS" pitchFamily="66" charset="0"/>
              </a:rPr>
              <a:t>Encourage your child to point to each word on the page as they read it.</a:t>
            </a:r>
          </a:p>
        </p:txBody>
      </p:sp>
    </p:spTree>
    <p:extLst>
      <p:ext uri="{BB962C8B-B14F-4D97-AF65-F5344CB8AC3E}">
        <p14:creationId xmlns:p14="http://schemas.microsoft.com/office/powerpoint/2010/main" val="58976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Comic Sans MS" pitchFamily="66" charset="0"/>
              </a:rPr>
              <a:t>Use magnetic letters and make some of the </a:t>
            </a:r>
            <a:r>
              <a:rPr lang="en-GB" sz="2400" dirty="0" err="1" smtClean="0">
                <a:latin typeface="Comic Sans MS" pitchFamily="66" charset="0"/>
              </a:rPr>
              <a:t>cvc</a:t>
            </a:r>
            <a:r>
              <a:rPr lang="en-GB" sz="2400" dirty="0" smtClean="0">
                <a:latin typeface="Comic Sans MS" pitchFamily="66" charset="0"/>
              </a:rPr>
              <a:t> words from the story.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Play simple games like snap with the common word flashcards to help your child learn them.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Look for the common words in their reading book.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Try playing games to help them learn the common words.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Use websites or Apps to play simple reading and phonic activities e.g. </a:t>
            </a:r>
            <a:r>
              <a:rPr lang="en-GB" sz="2400" dirty="0" err="1" smtClean="0">
                <a:latin typeface="Comic Sans MS" pitchFamily="66" charset="0"/>
              </a:rPr>
              <a:t>EasyLearn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, </a:t>
            </a:r>
            <a:r>
              <a:rPr lang="en-GB" sz="2400" smtClean="0">
                <a:latin typeface="Comic Sans MS" pitchFamily="66" charset="0"/>
              </a:rPr>
              <a:t>Hairy Phonics </a:t>
            </a:r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Above all try to make the experience fun.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Useful web sites for literacy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http://www.starfall.com</a:t>
            </a:r>
            <a:r>
              <a:rPr lang="en-GB" sz="2800" dirty="0" smtClean="0">
                <a:latin typeface="Comic Sans MS" panose="030F0702030302020204" pitchFamily="66" charset="0"/>
              </a:rPr>
              <a:t> – learn to read with phonics</a:t>
            </a:r>
          </a:p>
          <a:p>
            <a:pPr marL="0" indent="0">
              <a:buNone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http://www.kented.org.uk</a:t>
            </a:r>
            <a:r>
              <a:rPr lang="en-GB" sz="2800" dirty="0" smtClean="0">
                <a:latin typeface="Comic Sans MS" panose="030F0702030302020204" pitchFamily="66" charset="0"/>
              </a:rPr>
              <a:t> – literacy games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http://www.bbc.co.uk</a:t>
            </a:r>
            <a:r>
              <a:rPr lang="en-GB" sz="2800" dirty="0" smtClean="0">
                <a:latin typeface="Comic Sans MS" panose="030F0702030302020204" pitchFamily="66" charset="0"/>
              </a:rPr>
              <a:t> – literacy games ks1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5"/>
              </a:rPr>
              <a:t>http://www.oxfordowl.co.uk</a:t>
            </a:r>
            <a:r>
              <a:rPr lang="en-GB" sz="2800" dirty="0" smtClean="0">
                <a:latin typeface="Comic Sans MS" panose="030F0702030302020204" pitchFamily="66" charset="0"/>
              </a:rPr>
              <a:t> – helping parents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 with their child’s reading at home and phonic pronunciation.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8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Learning through play is at the heart of our P1 pedagogy.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5181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Literacy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P1 children should not dive into formal literacy but learn through play and creativity ( e.g. stories, song, rhymes, music, visual arts, role play all of which develop the speaking and listening skills upon which literacy is based).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Graeme Logan – Education Scotland / HMI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6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Literacy through Play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year in Scotstoun Primary we are again embracing learning through play in literacy.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283968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" y="342900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5852783"/>
          </a:xfrm>
        </p:spPr>
      </p:pic>
    </p:spTree>
    <p:extLst>
      <p:ext uri="{BB962C8B-B14F-4D97-AF65-F5344CB8AC3E}">
        <p14:creationId xmlns:p14="http://schemas.microsoft.com/office/powerpoint/2010/main" val="72392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Literacy in P1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The teaching of literacy within a curriculum for excellence is divided into three organisers -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istening and talking</a:t>
            </a:r>
          </a:p>
          <a:p>
            <a:r>
              <a:rPr lang="en-GB" dirty="0" smtClean="0">
                <a:latin typeface="Comic Sans MS" pitchFamily="66" charset="0"/>
              </a:rPr>
              <a:t>reading</a:t>
            </a:r>
          </a:p>
          <a:p>
            <a:r>
              <a:rPr lang="en-GB" dirty="0" smtClean="0">
                <a:latin typeface="Comic Sans MS" pitchFamily="66" charset="0"/>
              </a:rPr>
              <a:t>writing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In Primary 1 we spend a large part of our day on literacy skills.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36" y="2564904"/>
            <a:ext cx="170118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Reading Development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Phonological Awareness – is the ability to listen and discriminate between the various sounds that make up language.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Research indicates there is a correlation between a child’s phonological awareness and reading ability.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Rhyming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The ability to recognize and produce rhyming words is an important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phonological awareness </a:t>
            </a:r>
            <a:r>
              <a:rPr lang="en-GB" dirty="0" smtClean="0">
                <a:latin typeface="Comic Sans MS" pitchFamily="66" charset="0"/>
              </a:rPr>
              <a:t>skill.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Our Primary 1 pupils have been developing their rhyming skills through the context of nursery rhymes and through play.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0100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1233</Words>
  <Application>Microsoft Office PowerPoint</Application>
  <PresentationFormat>On-screen Show (4:3)</PresentationFormat>
  <Paragraphs>146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Scotstoun Primary School</vt:lpstr>
      <vt:lpstr>Learning Through Play</vt:lpstr>
      <vt:lpstr>Learning through play is at the heart of our P1 pedagogy.</vt:lpstr>
      <vt:lpstr>Literacy</vt:lpstr>
      <vt:lpstr>Literacy through Play</vt:lpstr>
      <vt:lpstr>PowerPoint Presentation</vt:lpstr>
      <vt:lpstr>Literacy in P1</vt:lpstr>
      <vt:lpstr>Reading Development</vt:lpstr>
      <vt:lpstr>Rhyming </vt:lpstr>
      <vt:lpstr>Nursery Rhymes </vt:lpstr>
      <vt:lpstr>Rhyming homework </vt:lpstr>
      <vt:lpstr>Phonics </vt:lpstr>
      <vt:lpstr>PowerPoint Presentation</vt:lpstr>
      <vt:lpstr>The Big Phonic Quiz </vt:lpstr>
      <vt:lpstr>How well did you do ?</vt:lpstr>
      <vt:lpstr>Congratulations </vt:lpstr>
      <vt:lpstr>Jolly Phonics </vt:lpstr>
      <vt:lpstr>Learning the letter sounds</vt:lpstr>
      <vt:lpstr>PowerPoint Presentation</vt:lpstr>
      <vt:lpstr>PowerPoint Presentation</vt:lpstr>
      <vt:lpstr>In the classroom</vt:lpstr>
      <vt:lpstr>PowerPoint Presentation</vt:lpstr>
      <vt:lpstr>Playing With Sounds</vt:lpstr>
      <vt:lpstr>Word recognition </vt:lpstr>
      <vt:lpstr>Oxford Reading Tree</vt:lpstr>
      <vt:lpstr>Reading books</vt:lpstr>
      <vt:lpstr>Helping at home</vt:lpstr>
      <vt:lpstr>PowerPoint Presentation</vt:lpstr>
      <vt:lpstr>Useful web sites for literacy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Scotstoun Primary School</dc:title>
  <dc:creator>Coats, A  ( Scotstoun Primary )</dc:creator>
  <cp:lastModifiedBy>Coats, A  ( Scotstoun Primary )</cp:lastModifiedBy>
  <cp:revision>57</cp:revision>
  <cp:lastPrinted>2018-11-06T15:52:01Z</cp:lastPrinted>
  <dcterms:created xsi:type="dcterms:W3CDTF">2014-08-18T19:05:33Z</dcterms:created>
  <dcterms:modified xsi:type="dcterms:W3CDTF">2018-11-06T17:55:46Z</dcterms:modified>
</cp:coreProperties>
</file>